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62" r:id="rId6"/>
    <p:sldId id="263" r:id="rId7"/>
    <p:sldId id="264" r:id="rId8"/>
    <p:sldId id="267" r:id="rId9"/>
    <p:sldId id="268" r:id="rId10"/>
    <p:sldId id="265" r:id="rId11"/>
    <p:sldId id="270" r:id="rId12"/>
    <p:sldId id="269" r:id="rId13"/>
    <p:sldId id="271" r:id="rId14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iederike" initials="F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8C"/>
    <a:srgbClr val="D4E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0-23T20:18:00.449" idx="3">
    <p:pos x="5758" y="3599"/>
    <p:text>Mikrobereich demokratischer Kultur - eher soziale oder kulturelle Beteiligung aber trotzdem Übungsfeld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 rot="16200000">
            <a:off x="-1042560" y="2722320"/>
            <a:ext cx="467928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3200" b="0" strike="noStrike" cap="all" spc="46">
                <a:solidFill>
                  <a:srgbClr val="FFFFFF"/>
                </a:solidFill>
                <a:latin typeface="Calibri Bold"/>
              </a:rPr>
              <a:t>Demokratie als Alltagskultur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1160000" y="321840"/>
            <a:ext cx="7941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fld id="{5DB9AC3B-5B68-4D10-B2A2-DC0A0CA3629D}" type="slidenum">
              <a:rPr lang="de-DE" sz="2400" b="0" strike="noStrike" spc="-1">
                <a:solidFill>
                  <a:srgbClr val="FFFFFF"/>
                </a:solidFill>
                <a:latin typeface="Calibri"/>
              </a:rPr>
              <a:t>‹Nr.›</a:t>
            </a:fld>
            <a:endParaRPr lang="de-DE" sz="2400" b="0" strike="noStrike" spc="-1"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403560" y="205200"/>
            <a:ext cx="5586480" cy="16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100" b="0" strike="noStrike" cap="all" spc="15">
                <a:solidFill>
                  <a:srgbClr val="78B328"/>
                </a:solidFill>
                <a:latin typeface="Calibri"/>
              </a:rPr>
              <a:t>Modul 1</a:t>
            </a:r>
            <a:endParaRPr lang="de-DE" sz="1100" b="0" strike="noStrike" spc="-1">
              <a:latin typeface="Arial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6095880" y="205200"/>
            <a:ext cx="4852800" cy="16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1100" b="0" strike="noStrike" spc="15">
                <a:solidFill>
                  <a:srgbClr val="78B328"/>
                </a:solidFill>
                <a:latin typeface="Calibri"/>
              </a:rPr>
              <a:t>Referentinnen: Katharina Paar und Friederike Kawlath</a:t>
            </a:r>
            <a:endParaRPr lang="de-DE" sz="1100" b="0" strike="noStrike" spc="-1">
              <a:latin typeface="Arial"/>
            </a:endParaRPr>
          </a:p>
        </p:txBody>
      </p:sp>
      <p:sp>
        <p:nvSpPr>
          <p:cNvPr id="4" name="CustomShape 5"/>
          <p:cNvSpPr/>
          <p:nvPr/>
        </p:nvSpPr>
        <p:spPr>
          <a:xfrm>
            <a:off x="751680" y="9144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blipFill rotWithShape="0">
            <a:blip r:embed="rId15"/>
            <a:stretch>
              <a:fillRect/>
            </a:stretch>
          </a:blip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323232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 rot="16200000">
            <a:off x="-1042560" y="2722320"/>
            <a:ext cx="467928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3200" b="0" strike="noStrike" cap="all" spc="46">
                <a:solidFill>
                  <a:srgbClr val="FFFFFF"/>
                </a:solidFill>
                <a:latin typeface="Calibri Bold"/>
              </a:rPr>
              <a:t>Demokratie als Alltagskultur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11160000" y="321840"/>
            <a:ext cx="7941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fld id="{D444194F-7FAD-489F-9E7C-283D0689BFBB}" type="slidenum">
              <a:rPr lang="de-DE" sz="2400" b="0" strike="noStrike" spc="-1">
                <a:solidFill>
                  <a:srgbClr val="FFFFFF"/>
                </a:solidFill>
                <a:latin typeface="Calibri"/>
              </a:rPr>
              <a:t>‹Nr.›</a:t>
            </a:fld>
            <a:endParaRPr lang="de-DE" sz="2400" b="0" strike="noStrike" spc="-1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403560" y="205200"/>
            <a:ext cx="5586480" cy="16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100" b="0" strike="noStrike" cap="all" spc="15">
                <a:solidFill>
                  <a:srgbClr val="78B328"/>
                </a:solidFill>
                <a:latin typeface="Calibri"/>
              </a:rPr>
              <a:t>Modul 1</a:t>
            </a:r>
            <a:endParaRPr lang="de-DE" sz="1100" b="0" strike="noStrike" spc="-1"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751680" y="9144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323232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 rot="16200000">
            <a:off x="-1042560" y="2722320"/>
            <a:ext cx="467928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3200" b="0" strike="noStrike" cap="all" spc="46">
                <a:solidFill>
                  <a:srgbClr val="FFFFFF"/>
                </a:solidFill>
                <a:latin typeface="Calibri Bold"/>
              </a:rPr>
              <a:t>Demokratie als Alltagskultur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11160000" y="321840"/>
            <a:ext cx="7941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fld id="{664274B5-D6B9-411D-A8D6-C2739F105F3D}" type="slidenum">
              <a:rPr lang="de-DE" sz="2400" b="0" strike="noStrike" spc="-1">
                <a:solidFill>
                  <a:srgbClr val="FFFFFF"/>
                </a:solidFill>
                <a:latin typeface="Calibri"/>
              </a:rPr>
              <a:t>‹Nr.›</a:t>
            </a:fld>
            <a:endParaRPr lang="de-DE" sz="2400" b="0" strike="noStrike" spc="-1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403560" y="205200"/>
            <a:ext cx="5586480" cy="16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100" b="0" strike="noStrike" cap="all" spc="15">
                <a:solidFill>
                  <a:srgbClr val="78B328"/>
                </a:solidFill>
                <a:latin typeface="Calibri"/>
              </a:rPr>
              <a:t>Modul 1</a:t>
            </a:r>
            <a:endParaRPr lang="de-DE" sz="1100" b="0" strike="noStrike" spc="-1"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6095880" y="205200"/>
            <a:ext cx="4852800" cy="16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1100" b="0" strike="noStrike" spc="15">
                <a:solidFill>
                  <a:srgbClr val="78B328"/>
                </a:solidFill>
                <a:latin typeface="Calibri"/>
              </a:rPr>
              <a:t>Referentinnen: Katharina Paar und Friederike Kawlath</a:t>
            </a:r>
            <a:endParaRPr lang="de-DE" sz="1100" b="0" strike="noStrike" spc="-1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751680" y="9144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PlaceHolder 6"/>
          <p:cNvSpPr>
            <a:spLocks noGrp="1"/>
          </p:cNvSpPr>
          <p:nvPr>
            <p:ph type="title"/>
          </p:nvPr>
        </p:nvSpPr>
        <p:spPr>
          <a:xfrm>
            <a:off x="730440" y="2696400"/>
            <a:ext cx="4713480" cy="278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323232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 rot="16200000">
            <a:off x="-1042560" y="2722320"/>
            <a:ext cx="467928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3200" b="0" strike="noStrike" cap="all" spc="46">
                <a:solidFill>
                  <a:srgbClr val="FFFFFF"/>
                </a:solidFill>
                <a:latin typeface="Calibri Bold"/>
              </a:rPr>
              <a:t>Demokratie als Alltagskultur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11160000" y="321840"/>
            <a:ext cx="7941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fld id="{30540ECB-46D5-4008-8947-A448636E5A98}" type="slidenum">
              <a:rPr lang="de-DE" sz="2400" b="0" strike="noStrike" spc="-1">
                <a:solidFill>
                  <a:srgbClr val="FFFFFF"/>
                </a:solidFill>
                <a:latin typeface="Calibri"/>
              </a:rPr>
              <a:t>‹Nr.›</a:t>
            </a:fld>
            <a:endParaRPr lang="de-DE" sz="2400" b="0" strike="noStrike" spc="-1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403560" y="205200"/>
            <a:ext cx="5586480" cy="16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100" b="0" strike="noStrike" cap="all" spc="15">
                <a:solidFill>
                  <a:srgbClr val="78B328"/>
                </a:solidFill>
                <a:latin typeface="Calibri"/>
              </a:rPr>
              <a:t>Modul 1</a:t>
            </a:r>
            <a:endParaRPr lang="de-DE" sz="1100" b="0" strike="noStrike" spc="-1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6095880" y="205200"/>
            <a:ext cx="4852800" cy="16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1100" b="0" strike="noStrike" spc="15">
                <a:solidFill>
                  <a:srgbClr val="78B328"/>
                </a:solidFill>
                <a:latin typeface="Calibri"/>
              </a:rPr>
              <a:t>Referentinnen: Katharina Paar und Friederike Kawlath</a:t>
            </a:r>
            <a:endParaRPr lang="de-DE" sz="1100" b="0" strike="noStrike" spc="-1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751680" y="9144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323232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23232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730440" y="1868040"/>
            <a:ext cx="4713480" cy="68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marL="228600">
              <a:lnSpc>
                <a:spcPct val="110000"/>
              </a:lnSpc>
              <a:spcBef>
                <a:spcPts val="799"/>
              </a:spcBef>
            </a:pPr>
            <a:r>
              <a:rPr lang="de-DE" sz="1750" b="0" i="1" strike="noStrike" cap="all" spc="-1">
                <a:solidFill>
                  <a:srgbClr val="323232"/>
                </a:solidFill>
                <a:latin typeface="Circe"/>
              </a:rPr>
              <a:t>Modul 1</a:t>
            </a:r>
            <a:endParaRPr lang="de-DE" sz="175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730440" y="2696400"/>
            <a:ext cx="4713480" cy="278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3000"/>
              </a:lnSpc>
            </a:pPr>
            <a:r>
              <a:rPr lang="de-DE" sz="4000" b="1" strike="noStrike" cap="all" spc="26">
                <a:solidFill>
                  <a:srgbClr val="006E8C"/>
                </a:solidFill>
                <a:latin typeface="Calibri Bold"/>
              </a:rPr>
              <a:t>Demokratie als Alltagskultur</a:t>
            </a:r>
            <a:endParaRPr lang="de-DE" sz="40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75" name="TextShape 3"/>
          <p:cNvSpPr txBox="1"/>
          <p:nvPr/>
        </p:nvSpPr>
        <p:spPr>
          <a:xfrm>
            <a:off x="810000" y="745920"/>
            <a:ext cx="3231720" cy="12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228600">
              <a:lnSpc>
                <a:spcPct val="110000"/>
              </a:lnSpc>
              <a:spcBef>
                <a:spcPts val="799"/>
              </a:spcBef>
            </a:pPr>
            <a:r>
              <a:rPr lang="de-DE" sz="1050" b="0" strike="noStrike" spc="-1">
                <a:solidFill>
                  <a:srgbClr val="78B328"/>
                </a:solidFill>
                <a:latin typeface="Calibri"/>
              </a:rPr>
              <a:t>Referent:innen: Katharina Paar und Friederike Kawalth</a:t>
            </a:r>
            <a:endParaRPr lang="de-DE" sz="105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730440" y="1868040"/>
            <a:ext cx="4713480" cy="68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marL="228600">
              <a:lnSpc>
                <a:spcPct val="110000"/>
              </a:lnSpc>
              <a:spcBef>
                <a:spcPts val="799"/>
              </a:spcBef>
            </a:pPr>
            <a:r>
              <a:rPr lang="de-DE" sz="1750" b="0" i="1" strike="noStrike" cap="all" spc="-1">
                <a:solidFill>
                  <a:srgbClr val="323232"/>
                </a:solidFill>
                <a:latin typeface="Circe"/>
              </a:rPr>
              <a:t>Modul 1</a:t>
            </a:r>
            <a:endParaRPr lang="de-DE" sz="175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730440" y="2696400"/>
            <a:ext cx="4713480" cy="278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3000"/>
              </a:lnSpc>
            </a:pPr>
            <a:r>
              <a:rPr lang="de-DE" sz="4000" b="1" strike="noStrike" cap="all" spc="26" dirty="0" smtClean="0">
                <a:solidFill>
                  <a:srgbClr val="006E8C"/>
                </a:solidFill>
                <a:latin typeface="Calibri Bold"/>
              </a:rPr>
              <a:t>Beispielfolie: „</a:t>
            </a:r>
            <a:r>
              <a:rPr lang="de-DE" sz="4000" b="1" strike="noStrike" cap="all" spc="26" dirty="0" err="1" smtClean="0">
                <a:solidFill>
                  <a:srgbClr val="006E8C"/>
                </a:solidFill>
                <a:latin typeface="Calibri Bold"/>
              </a:rPr>
              <a:t>Resumée</a:t>
            </a:r>
            <a:r>
              <a:rPr lang="de-DE" sz="4000" b="1" strike="noStrike" cap="all" spc="26" dirty="0" smtClean="0">
                <a:solidFill>
                  <a:srgbClr val="006E8C"/>
                </a:solidFill>
                <a:latin typeface="Calibri Bold"/>
              </a:rPr>
              <a:t> </a:t>
            </a:r>
            <a:r>
              <a:rPr lang="de-DE" sz="4000" b="1" strike="noStrike" cap="all" spc="26" dirty="0">
                <a:solidFill>
                  <a:srgbClr val="006E8C"/>
                </a:solidFill>
                <a:latin typeface="Calibri Bold"/>
              </a:rPr>
              <a:t>und Ausblick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de-DE" sz="4000" b="1" strike="noStrike" cap="all" spc="26" dirty="0" smtClean="0">
                <a:solidFill>
                  <a:srgbClr val="006E8C"/>
                </a:solidFill>
                <a:latin typeface="Calibri Bold"/>
              </a:rPr>
              <a:t>Feedback“</a:t>
            </a:r>
            <a:endParaRPr lang="de-DE" sz="4000" b="0" strike="noStrike" spc="-1" dirty="0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25" name="TextShape 3"/>
          <p:cNvSpPr txBox="1"/>
          <p:nvPr/>
        </p:nvSpPr>
        <p:spPr>
          <a:xfrm>
            <a:off x="810000" y="745920"/>
            <a:ext cx="3231720" cy="12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2145334" y="1320120"/>
            <a:ext cx="4138200" cy="368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36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</a:pPr>
            <a:r>
              <a:rPr lang="de-DE" sz="1600" b="0" strike="noStrike" spc="-1" dirty="0">
                <a:solidFill>
                  <a:srgbClr val="006E8C"/>
                </a:solidFill>
                <a:latin typeface="Calibri"/>
              </a:rPr>
              <a:t>Demokratie heißt ‚Herrschaft des Volkes</a:t>
            </a:r>
            <a:r>
              <a:rPr lang="de-DE" sz="1600" b="0" strike="noStrike" spc="-1" dirty="0" smtClean="0">
                <a:solidFill>
                  <a:srgbClr val="006E8C"/>
                </a:solidFill>
                <a:latin typeface="Calibri"/>
              </a:rPr>
              <a:t>‘</a:t>
            </a:r>
          </a:p>
          <a:p>
            <a:pPr marL="179280" indent="-17892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"/>
            </a:pPr>
            <a:r>
              <a:rPr lang="de-DE" sz="1400" spc="-1" dirty="0" smtClean="0">
                <a:solidFill>
                  <a:srgbClr val="006E8C"/>
                </a:solidFill>
                <a:latin typeface="Calibri"/>
              </a:rPr>
              <a:t>Macht und Herrschaft gehen vom Volk aus: die Mitglieder des Gemeinwesens sind an den politischen Entscheidungen beteiligt</a:t>
            </a:r>
            <a:endParaRPr lang="de-DE" sz="1400" b="0" strike="noStrike" spc="-1" dirty="0">
              <a:solidFill>
                <a:srgbClr val="323232"/>
              </a:solidFill>
              <a:latin typeface="Calibri"/>
            </a:endParaRPr>
          </a:p>
          <a:p>
            <a:pPr marL="179280" lvl="1" indent="-17892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Arial"/>
              <a:buChar char="•"/>
            </a:pPr>
            <a:r>
              <a:rPr lang="en-US" sz="1400" b="0" strike="noStrike" spc="-1" dirty="0" err="1">
                <a:solidFill>
                  <a:srgbClr val="006E8C"/>
                </a:solidFill>
                <a:latin typeface="Calibri"/>
              </a:rPr>
              <a:t>Freie</a:t>
            </a:r>
            <a:r>
              <a:rPr lang="en-US" sz="1400" b="0" strike="noStrike" spc="-1" dirty="0">
                <a:solidFill>
                  <a:srgbClr val="006E8C"/>
                </a:solidFill>
                <a:latin typeface="Calibri"/>
              </a:rPr>
              <a:t>, </a:t>
            </a:r>
            <a:r>
              <a:rPr lang="en-US" sz="1400" b="0" strike="noStrike" spc="-1" dirty="0" err="1">
                <a:solidFill>
                  <a:srgbClr val="006E8C"/>
                </a:solidFill>
                <a:latin typeface="Calibri"/>
              </a:rPr>
              <a:t>gleiche</a:t>
            </a:r>
            <a:r>
              <a:rPr lang="en-US" sz="1400" b="0" strike="noStrike" spc="-1" dirty="0">
                <a:solidFill>
                  <a:srgbClr val="006E8C"/>
                </a:solidFill>
                <a:latin typeface="Calibri"/>
              </a:rPr>
              <a:t> und </a:t>
            </a:r>
            <a:r>
              <a:rPr lang="en-US" sz="1400" b="0" strike="noStrike" spc="-1" dirty="0" err="1">
                <a:solidFill>
                  <a:srgbClr val="006E8C"/>
                </a:solidFill>
                <a:latin typeface="Calibri"/>
              </a:rPr>
              <a:t>geheime</a:t>
            </a:r>
            <a:r>
              <a:rPr lang="en-US" sz="1400" b="0" strike="noStrike" spc="-1" dirty="0">
                <a:solidFill>
                  <a:srgbClr val="006E8C"/>
                </a:solidFill>
                <a:latin typeface="Calibri"/>
              </a:rPr>
              <a:t> </a:t>
            </a:r>
            <a:r>
              <a:rPr lang="en-US" sz="1400" b="0" strike="noStrike" spc="-1" dirty="0" err="1" smtClean="0">
                <a:solidFill>
                  <a:srgbClr val="006E8C"/>
                </a:solidFill>
                <a:latin typeface="Calibri"/>
              </a:rPr>
              <a:t>Wahlen</a:t>
            </a:r>
            <a:r>
              <a:rPr lang="en-US" sz="1400" b="0" strike="noStrike" spc="-1" dirty="0" smtClean="0">
                <a:solidFill>
                  <a:srgbClr val="006E8C"/>
                </a:solidFill>
                <a:latin typeface="Calibri"/>
              </a:rPr>
              <a:t> </a:t>
            </a:r>
            <a:r>
              <a:rPr lang="en-US" sz="1400" b="0" strike="noStrike" spc="-1" dirty="0" err="1" smtClean="0">
                <a:solidFill>
                  <a:srgbClr val="006E8C"/>
                </a:solidFill>
                <a:latin typeface="Calibri"/>
              </a:rPr>
              <a:t>sind</a:t>
            </a:r>
            <a:r>
              <a:rPr lang="en-US" sz="1400" b="0" strike="noStrike" spc="-1" dirty="0" smtClean="0">
                <a:solidFill>
                  <a:srgbClr val="006E8C"/>
                </a:solidFill>
                <a:latin typeface="Calibri"/>
              </a:rPr>
              <a:t> </a:t>
            </a:r>
            <a:r>
              <a:rPr lang="en-US" sz="1400" b="0" strike="noStrike" spc="-1" dirty="0" err="1" smtClean="0">
                <a:solidFill>
                  <a:srgbClr val="006E8C"/>
                </a:solidFill>
                <a:latin typeface="Calibri"/>
              </a:rPr>
              <a:t>Merkmal</a:t>
            </a:r>
            <a:r>
              <a:rPr lang="en-US" sz="1400" b="0" strike="noStrike" spc="-1" dirty="0" smtClean="0">
                <a:solidFill>
                  <a:srgbClr val="006E8C"/>
                </a:solidFill>
                <a:latin typeface="Calibri"/>
              </a:rPr>
              <a:t> </a:t>
            </a:r>
            <a:r>
              <a:rPr lang="en-US" sz="1400" b="0" strike="noStrike" spc="-1" dirty="0" err="1" smtClean="0">
                <a:solidFill>
                  <a:srgbClr val="006E8C"/>
                </a:solidFill>
                <a:latin typeface="Calibri"/>
              </a:rPr>
              <a:t>demokratischer</a:t>
            </a:r>
            <a:r>
              <a:rPr lang="en-US" sz="1400" b="0" strike="noStrike" spc="-1" dirty="0" smtClean="0">
                <a:solidFill>
                  <a:srgbClr val="006E8C"/>
                </a:solidFill>
                <a:latin typeface="Calibri"/>
              </a:rPr>
              <a:t> </a:t>
            </a:r>
            <a:r>
              <a:rPr lang="en-US" sz="1400" b="0" strike="noStrike" spc="-1" dirty="0" err="1" smtClean="0">
                <a:solidFill>
                  <a:srgbClr val="006E8C"/>
                </a:solidFill>
                <a:latin typeface="Calibri"/>
              </a:rPr>
              <a:t>politischer</a:t>
            </a:r>
            <a:r>
              <a:rPr lang="en-US" sz="1400" b="0" strike="noStrike" spc="-1" dirty="0" smtClean="0">
                <a:solidFill>
                  <a:srgbClr val="006E8C"/>
                </a:solidFill>
                <a:latin typeface="Calibri"/>
              </a:rPr>
              <a:t> </a:t>
            </a:r>
            <a:r>
              <a:rPr lang="en-US" sz="1400" b="0" strike="noStrike" spc="-1" dirty="0" err="1" smtClean="0">
                <a:solidFill>
                  <a:srgbClr val="006E8C"/>
                </a:solidFill>
                <a:latin typeface="Calibri"/>
              </a:rPr>
              <a:t>Systeme</a:t>
            </a:r>
            <a:endParaRPr lang="de-DE" sz="1400" b="0" strike="noStrike" spc="-1" dirty="0">
              <a:solidFill>
                <a:srgbClr val="323232"/>
              </a:solidFill>
              <a:latin typeface="Calibri"/>
            </a:endParaRPr>
          </a:p>
          <a:p>
            <a:pPr marL="179280" lvl="1" indent="-17892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Arial"/>
              <a:buChar char="•"/>
            </a:pPr>
            <a:r>
              <a:rPr lang="en-US" sz="1400" b="0" strike="noStrike" spc="-1" dirty="0" err="1">
                <a:solidFill>
                  <a:srgbClr val="006E8C"/>
                </a:solidFill>
                <a:latin typeface="Calibri"/>
              </a:rPr>
              <a:t>Rechtsstaatlichkeit</a:t>
            </a:r>
            <a:r>
              <a:rPr lang="en-US" sz="1400" b="0" strike="noStrike" spc="-1" dirty="0">
                <a:solidFill>
                  <a:srgbClr val="006E8C"/>
                </a:solidFill>
                <a:latin typeface="Calibri"/>
              </a:rPr>
              <a:t> </a:t>
            </a:r>
            <a:r>
              <a:rPr lang="en-US" sz="1400" b="0" strike="noStrike" spc="-1" dirty="0" err="1">
                <a:solidFill>
                  <a:srgbClr val="006E8C"/>
                </a:solidFill>
                <a:latin typeface="Calibri"/>
              </a:rPr>
              <a:t>mit</a:t>
            </a:r>
            <a:r>
              <a:rPr lang="en-US" sz="1400" b="0" strike="noStrike" spc="-1" dirty="0">
                <a:solidFill>
                  <a:srgbClr val="006E8C"/>
                </a:solidFill>
                <a:latin typeface="Calibri"/>
              </a:rPr>
              <a:t> </a:t>
            </a:r>
            <a:r>
              <a:rPr lang="en-US" sz="1400" b="0" strike="noStrike" spc="-1" dirty="0" err="1">
                <a:solidFill>
                  <a:srgbClr val="006E8C"/>
                </a:solidFill>
                <a:latin typeface="Calibri"/>
              </a:rPr>
              <a:t>Grundrechten</a:t>
            </a:r>
            <a:r>
              <a:rPr lang="en-US" sz="1400" b="0" strike="noStrike" spc="-1" dirty="0">
                <a:solidFill>
                  <a:srgbClr val="006E8C"/>
                </a:solidFill>
                <a:latin typeface="Calibri"/>
              </a:rPr>
              <a:t> </a:t>
            </a:r>
            <a:r>
              <a:rPr lang="en-US" sz="1400" b="0" strike="noStrike" spc="-1" dirty="0" err="1">
                <a:solidFill>
                  <a:srgbClr val="006E8C"/>
                </a:solidFill>
                <a:latin typeface="Calibri"/>
              </a:rPr>
              <a:t>wie</a:t>
            </a:r>
            <a:r>
              <a:rPr lang="en-US" sz="1400" b="0" strike="noStrike" spc="-1" dirty="0">
                <a:solidFill>
                  <a:srgbClr val="006E8C"/>
                </a:solidFill>
                <a:latin typeface="Calibri"/>
              </a:rPr>
              <a:t> </a:t>
            </a:r>
            <a:r>
              <a:rPr lang="en-US" sz="1400" b="0" strike="noStrike" spc="-1" dirty="0" err="1">
                <a:solidFill>
                  <a:srgbClr val="006E8C"/>
                </a:solidFill>
                <a:latin typeface="Calibri"/>
              </a:rPr>
              <a:t>freie</a:t>
            </a:r>
            <a:r>
              <a:rPr lang="en-US" sz="1400" b="0" strike="noStrike" spc="-1" dirty="0">
                <a:solidFill>
                  <a:srgbClr val="006E8C"/>
                </a:solidFill>
                <a:latin typeface="Calibri"/>
              </a:rPr>
              <a:t> </a:t>
            </a:r>
            <a:r>
              <a:rPr lang="en-US" sz="1400" b="0" strike="noStrike" spc="-1" dirty="0" err="1">
                <a:solidFill>
                  <a:srgbClr val="006E8C"/>
                </a:solidFill>
                <a:latin typeface="Calibri"/>
              </a:rPr>
              <a:t>Meinungsäußerung</a:t>
            </a:r>
            <a:r>
              <a:rPr lang="en-US" sz="1400" b="0" strike="noStrike" spc="-1" dirty="0">
                <a:solidFill>
                  <a:srgbClr val="006E8C"/>
                </a:solidFill>
                <a:latin typeface="Calibri"/>
              </a:rPr>
              <a:t>, </a:t>
            </a:r>
            <a:r>
              <a:rPr lang="en-US" sz="1400" b="0" strike="noStrike" spc="-1" dirty="0" err="1">
                <a:solidFill>
                  <a:srgbClr val="006E8C"/>
                </a:solidFill>
                <a:latin typeface="Calibri"/>
              </a:rPr>
              <a:t>Versammlungsfreiheit</a:t>
            </a:r>
            <a:r>
              <a:rPr lang="en-US" sz="1400" b="0" strike="noStrike" spc="-1" dirty="0">
                <a:solidFill>
                  <a:srgbClr val="006E8C"/>
                </a:solidFill>
                <a:latin typeface="Calibri"/>
              </a:rPr>
              <a:t>, </a:t>
            </a:r>
            <a:r>
              <a:rPr lang="en-US" sz="1400" b="0" strike="noStrike" spc="-1" dirty="0" err="1">
                <a:solidFill>
                  <a:srgbClr val="006E8C"/>
                </a:solidFill>
                <a:latin typeface="Calibri"/>
              </a:rPr>
              <a:t>Pressefreiheit</a:t>
            </a:r>
            <a:endParaRPr lang="de-DE" sz="1400" b="0" strike="noStrike" spc="-1" dirty="0">
              <a:solidFill>
                <a:srgbClr val="323232"/>
              </a:solidFill>
              <a:latin typeface="Calibri"/>
            </a:endParaRPr>
          </a:p>
          <a:p>
            <a:pPr marL="179280" lvl="1" indent="-17892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Arial"/>
              <a:buChar char="•"/>
            </a:pPr>
            <a:r>
              <a:rPr lang="en-US" sz="1400" b="0" strike="noStrike" spc="-1" dirty="0">
                <a:solidFill>
                  <a:srgbClr val="006E8C"/>
                </a:solidFill>
                <a:latin typeface="Calibri"/>
              </a:rPr>
              <a:t>Schutz von Opposition und </a:t>
            </a:r>
            <a:r>
              <a:rPr lang="en-US" sz="1400" b="0" strike="noStrike" spc="-1" dirty="0" err="1" smtClean="0">
                <a:solidFill>
                  <a:srgbClr val="006E8C"/>
                </a:solidFill>
                <a:latin typeface="Calibri"/>
              </a:rPr>
              <a:t>Minderheiten</a:t>
            </a:r>
            <a:endParaRPr lang="de-DE" sz="1400" spc="-1" dirty="0">
              <a:solidFill>
                <a:srgbClr val="323232"/>
              </a:solidFill>
              <a:latin typeface="Calibri"/>
            </a:endParaRPr>
          </a:p>
          <a:p>
            <a:pPr marL="179280" lvl="1" indent="-17892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Arial"/>
              <a:buChar char="•"/>
            </a:pPr>
            <a:r>
              <a:rPr lang="de-DE" sz="1400" spc="-1" dirty="0" smtClean="0">
                <a:solidFill>
                  <a:srgbClr val="006E8C"/>
                </a:solidFill>
                <a:latin typeface="Calibri"/>
              </a:rPr>
              <a:t>Repräsentative (demokratische Auswahl der </a:t>
            </a:r>
            <a:r>
              <a:rPr lang="de-DE" sz="1400" spc="-1" dirty="0">
                <a:solidFill>
                  <a:srgbClr val="006E8C"/>
                </a:solidFill>
                <a:latin typeface="Calibri"/>
              </a:rPr>
              <a:t>E</a:t>
            </a:r>
            <a:r>
              <a:rPr lang="de-DE" sz="1400" spc="-1" dirty="0" smtClean="0">
                <a:solidFill>
                  <a:srgbClr val="006E8C"/>
                </a:solidFill>
                <a:latin typeface="Calibri"/>
              </a:rPr>
              <a:t>ntscheidungsträger) und</a:t>
            </a:r>
            <a:r>
              <a:rPr lang="de-DE" sz="1400" b="0" strike="noStrike" spc="-1" dirty="0" smtClean="0">
                <a:solidFill>
                  <a:srgbClr val="323232"/>
                </a:solidFill>
                <a:latin typeface="Calibri"/>
              </a:rPr>
              <a:t> </a:t>
            </a:r>
            <a:r>
              <a:rPr lang="de-DE" sz="1400" spc="-1" dirty="0" smtClean="0">
                <a:solidFill>
                  <a:srgbClr val="006E8C"/>
                </a:solidFill>
                <a:latin typeface="Calibri"/>
              </a:rPr>
              <a:t>direktdemokratische (unmittelbare Beteiligung an Entscheidungen) Elemente werden in zahlreichen Demokratien verwirklicht</a:t>
            </a:r>
            <a:endParaRPr lang="de-DE" sz="1400" b="0" strike="noStrike" spc="-1" dirty="0">
              <a:solidFill>
                <a:srgbClr val="323232"/>
              </a:solidFill>
              <a:latin typeface="Calibri"/>
            </a:endParaRPr>
          </a:p>
          <a:p>
            <a:pPr marL="228600">
              <a:lnSpc>
                <a:spcPct val="110000"/>
              </a:lnSpc>
              <a:spcBef>
                <a:spcPts val="799"/>
              </a:spcBef>
            </a:pPr>
            <a:endParaRPr lang="de-DE" sz="1600" b="0" strike="noStrike" spc="-1" dirty="0">
              <a:solidFill>
                <a:srgbClr val="323232"/>
              </a:solidFill>
              <a:latin typeface="Calibri"/>
            </a:endParaRPr>
          </a:p>
          <a:p>
            <a:pPr marL="228600">
              <a:lnSpc>
                <a:spcPct val="110000"/>
              </a:lnSpc>
              <a:spcBef>
                <a:spcPts val="799"/>
              </a:spcBef>
            </a:pPr>
            <a:endParaRPr lang="de-DE" sz="1600" b="0" strike="noStrike" spc="-1" dirty="0">
              <a:solidFill>
                <a:srgbClr val="323232"/>
              </a:solidFill>
              <a:latin typeface="Calibri"/>
            </a:endParaRPr>
          </a:p>
          <a:p>
            <a:pPr marL="228600">
              <a:lnSpc>
                <a:spcPct val="110000"/>
              </a:lnSpc>
              <a:spcBef>
                <a:spcPts val="519"/>
              </a:spcBef>
            </a:pPr>
            <a:endParaRPr lang="de-DE" sz="1600" b="0" strike="noStrike" spc="-1" dirty="0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6991990" y="1491334"/>
            <a:ext cx="4138200" cy="368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"/>
            </a:pPr>
            <a:r>
              <a:rPr lang="de-DE" sz="1400" b="0" strike="noStrike" spc="-1" dirty="0" smtClean="0">
                <a:solidFill>
                  <a:srgbClr val="006E8C"/>
                </a:solidFill>
                <a:latin typeface="Calibri"/>
              </a:rPr>
              <a:t>Demokratie </a:t>
            </a:r>
            <a:r>
              <a:rPr lang="de-DE" sz="1400" b="0" strike="noStrike" spc="-1" dirty="0">
                <a:solidFill>
                  <a:srgbClr val="006E8C"/>
                </a:solidFill>
                <a:latin typeface="Calibri"/>
              </a:rPr>
              <a:t>als allgemeines Strukturmerkmal der Gesellschaft</a:t>
            </a:r>
            <a:endParaRPr lang="de-DE" sz="1400" b="0" strike="noStrike" spc="-1" dirty="0">
              <a:solidFill>
                <a:srgbClr val="323232"/>
              </a:solidFill>
              <a:latin typeface="Calibri"/>
            </a:endParaRP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"/>
            </a:pPr>
            <a:r>
              <a:rPr lang="de-DE" sz="1400" b="0" strike="noStrike" spc="-1" dirty="0">
                <a:solidFill>
                  <a:srgbClr val="006E8C"/>
                </a:solidFill>
                <a:latin typeface="Calibri"/>
              </a:rPr>
              <a:t>Gelebte Mitbestimmung und Partizipation in allen </a:t>
            </a:r>
            <a:r>
              <a:rPr lang="de-DE" sz="1400" b="0" strike="noStrike" spc="-1" dirty="0" smtClean="0">
                <a:solidFill>
                  <a:srgbClr val="006E8C"/>
                </a:solidFill>
                <a:latin typeface="Calibri"/>
              </a:rPr>
              <a:t>Lebensbereichen</a:t>
            </a: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"/>
            </a:pPr>
            <a:r>
              <a:rPr lang="de-DE" sz="1400" spc="-1" dirty="0" smtClean="0">
                <a:solidFill>
                  <a:srgbClr val="006E8C"/>
                </a:solidFill>
                <a:latin typeface="Calibri"/>
              </a:rPr>
              <a:t>Um Gleichberechtigung </a:t>
            </a:r>
            <a:r>
              <a:rPr lang="de-DE" sz="1400" spc="-1" dirty="0">
                <a:solidFill>
                  <a:srgbClr val="006E8C"/>
                </a:solidFill>
                <a:latin typeface="Calibri"/>
              </a:rPr>
              <a:t>tatsächlich </a:t>
            </a:r>
            <a:r>
              <a:rPr lang="de-DE" sz="1400" spc="-1" dirty="0" smtClean="0">
                <a:solidFill>
                  <a:srgbClr val="006E8C"/>
                </a:solidFill>
                <a:latin typeface="Calibri"/>
              </a:rPr>
              <a:t>durchzusetzen wird Benachteiligungen </a:t>
            </a:r>
            <a:r>
              <a:rPr lang="de-DE" sz="1400" spc="-1" dirty="0">
                <a:solidFill>
                  <a:srgbClr val="006E8C"/>
                </a:solidFill>
                <a:latin typeface="Calibri"/>
              </a:rPr>
              <a:t>und Diskriminierungen </a:t>
            </a:r>
            <a:r>
              <a:rPr lang="de-DE" sz="1400" spc="-1" dirty="0" smtClean="0">
                <a:solidFill>
                  <a:srgbClr val="006E8C"/>
                </a:solidFill>
                <a:latin typeface="Calibri"/>
              </a:rPr>
              <a:t>nicht nur im politischen Raum, sondern auch in Wirtschaft, Zivilgesellschaft und im Privaten  entgegengewirkt</a:t>
            </a: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"/>
            </a:pPr>
            <a:r>
              <a:rPr lang="de-DE" sz="1400" spc="-1" dirty="0" smtClean="0">
                <a:solidFill>
                  <a:srgbClr val="006E8C"/>
                </a:solidFill>
                <a:latin typeface="Calibri"/>
              </a:rPr>
              <a:t>Beteiligungschancen sind unter den </a:t>
            </a:r>
            <a:r>
              <a:rPr lang="de-DE" sz="1400" spc="-1" dirty="0">
                <a:solidFill>
                  <a:srgbClr val="006E8C"/>
                </a:solidFill>
                <a:latin typeface="Calibri"/>
              </a:rPr>
              <a:t>M</a:t>
            </a:r>
            <a:r>
              <a:rPr lang="de-DE" sz="1400" spc="-1" dirty="0" smtClean="0">
                <a:solidFill>
                  <a:srgbClr val="006E8C"/>
                </a:solidFill>
                <a:latin typeface="Calibri"/>
              </a:rPr>
              <a:t>itgliedern des Systems, für das die Entscheidung getroffen wird (z.B. Staat, Unternehmen, NGO, Verein, Familie, Freundeskreis), gleichmäßig verteilt</a:t>
            </a:r>
          </a:p>
          <a:p>
            <a:pPr marL="36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</a:pPr>
            <a:endParaRPr lang="de-DE" sz="1400" spc="-1" dirty="0" smtClean="0">
              <a:solidFill>
                <a:srgbClr val="006E8C"/>
              </a:solidFill>
              <a:latin typeface="Calibri"/>
            </a:endParaRP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"/>
            </a:pPr>
            <a:endParaRPr lang="de-DE" sz="1400" spc="-1" dirty="0" smtClean="0">
              <a:solidFill>
                <a:srgbClr val="323232"/>
              </a:solidFill>
              <a:latin typeface="Calibri"/>
            </a:endParaRP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"/>
            </a:pPr>
            <a:endParaRPr lang="de-DE" sz="1400" spc="-1" dirty="0">
              <a:solidFill>
                <a:srgbClr val="323232"/>
              </a:solidFill>
              <a:latin typeface="Calibri"/>
            </a:endParaRP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"/>
            </a:pPr>
            <a:endParaRPr lang="de-DE" sz="1600" b="0" strike="noStrike" spc="-1" dirty="0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92" name="TextShape 3"/>
          <p:cNvSpPr txBox="1"/>
          <p:nvPr/>
        </p:nvSpPr>
        <p:spPr>
          <a:xfrm>
            <a:off x="2304360" y="670320"/>
            <a:ext cx="4137840" cy="649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marL="228600">
              <a:lnSpc>
                <a:spcPct val="110000"/>
              </a:lnSpc>
              <a:spcBef>
                <a:spcPts val="799"/>
              </a:spcBef>
            </a:pPr>
            <a:r>
              <a:rPr lang="de-DE" sz="2200" b="1" strike="noStrike" spc="-1" dirty="0">
                <a:solidFill>
                  <a:srgbClr val="006E8C"/>
                </a:solidFill>
                <a:latin typeface="Calibri"/>
              </a:rPr>
              <a:t>Demokratie als Staatsform</a:t>
            </a:r>
            <a:endParaRPr lang="de-DE" sz="2200" b="0" strike="noStrike" spc="-1" dirty="0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193" name="TextShape 4"/>
          <p:cNvSpPr txBox="1"/>
          <p:nvPr/>
        </p:nvSpPr>
        <p:spPr>
          <a:xfrm>
            <a:off x="6805440" y="670320"/>
            <a:ext cx="4137840" cy="649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marL="228600">
              <a:lnSpc>
                <a:spcPct val="110000"/>
              </a:lnSpc>
              <a:spcBef>
                <a:spcPts val="799"/>
              </a:spcBef>
            </a:pPr>
            <a:r>
              <a:rPr lang="de-DE" sz="2200" b="1" strike="noStrike" spc="-1" dirty="0">
                <a:solidFill>
                  <a:srgbClr val="006E8C"/>
                </a:solidFill>
                <a:latin typeface="Calibri"/>
              </a:rPr>
              <a:t>Demokratie als Alltagspraxis</a:t>
            </a:r>
            <a:endParaRPr lang="de-DE" sz="2200" b="0" strike="noStrike" spc="-1" dirty="0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928552" y="5180254"/>
            <a:ext cx="7565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-1" dirty="0">
                <a:solidFill>
                  <a:srgbClr val="006E8C"/>
                </a:solidFill>
                <a:latin typeface="Calibri"/>
              </a:rPr>
              <a:t>Die </a:t>
            </a:r>
            <a:r>
              <a:rPr lang="de-DE" spc="-1" dirty="0" smtClean="0">
                <a:solidFill>
                  <a:srgbClr val="006E8C"/>
                </a:solidFill>
                <a:latin typeface="Calibri"/>
              </a:rPr>
              <a:t>Beteiligung (Partizipation) an Meinungsbildungs- und Entscheidungsprozessen ist </a:t>
            </a:r>
            <a:r>
              <a:rPr lang="de-DE" spc="-1" dirty="0">
                <a:solidFill>
                  <a:srgbClr val="006E8C"/>
                </a:solidFill>
                <a:latin typeface="Calibri"/>
              </a:rPr>
              <a:t>zentrales Element </a:t>
            </a:r>
            <a:r>
              <a:rPr lang="de-DE" spc="-1" dirty="0" smtClean="0">
                <a:solidFill>
                  <a:srgbClr val="006E8C"/>
                </a:solidFill>
                <a:latin typeface="Calibri"/>
              </a:rPr>
              <a:t>und Merkmal einer </a:t>
            </a:r>
            <a:r>
              <a:rPr lang="de-DE" spc="-1" dirty="0">
                <a:solidFill>
                  <a:srgbClr val="006E8C"/>
                </a:solidFill>
                <a:latin typeface="Calibri"/>
              </a:rPr>
              <a:t>Demokratie</a:t>
            </a:r>
            <a:endParaRPr lang="de-DE" spc="-1" dirty="0">
              <a:solidFill>
                <a:srgbClr val="323232"/>
              </a:solidFill>
              <a:latin typeface="Calibri"/>
            </a:endParaRPr>
          </a:p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2956885" y="785567"/>
            <a:ext cx="7033554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200" b="1" strike="noStrike" spc="-1" dirty="0" smtClean="0">
                <a:solidFill>
                  <a:srgbClr val="006E8C"/>
                </a:solidFill>
                <a:latin typeface="Calibri"/>
              </a:rPr>
              <a:t>Demokratisierung: horizontale und vertikale Dimension </a:t>
            </a:r>
            <a:endParaRPr lang="de-DE" sz="2200" b="0" strike="noStrike" spc="-1" dirty="0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3262680" y="1377720"/>
            <a:ext cx="7425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323232"/>
                </a:solidFill>
                <a:latin typeface="Calibri"/>
              </a:rPr>
              <a:t>Demokratisierung von zuvor nicht demokratischen Staaten/Gebieten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 rot="16200000">
            <a:off x="5695920" y="1849320"/>
            <a:ext cx="605520" cy="5648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E8C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4"/>
          <p:cNvSpPr/>
          <p:nvPr/>
        </p:nvSpPr>
        <p:spPr>
          <a:xfrm>
            <a:off x="5175000" y="2456280"/>
            <a:ext cx="19184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323232"/>
                </a:solidFill>
                <a:latin typeface="Calibri"/>
              </a:rPr>
              <a:t>Demokratisierung von Staat und Gesellschaft im Inneren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198" name="CustomShape 5"/>
          <p:cNvSpPr/>
          <p:nvPr/>
        </p:nvSpPr>
        <p:spPr>
          <a:xfrm>
            <a:off x="2480760" y="1720440"/>
            <a:ext cx="8608320" cy="17496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6E8C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"/>
          <p:cNvSpPr/>
          <p:nvPr/>
        </p:nvSpPr>
        <p:spPr>
          <a:xfrm rot="16200000">
            <a:off x="5052600" y="4346640"/>
            <a:ext cx="1892880" cy="56448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E8C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7"/>
          <p:cNvSpPr/>
          <p:nvPr/>
        </p:nvSpPr>
        <p:spPr>
          <a:xfrm>
            <a:off x="1705680" y="2563920"/>
            <a:ext cx="4114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Staatliche Ebenen: Bund, Länder und Kommunen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201" name="CustomShape 8"/>
          <p:cNvSpPr/>
          <p:nvPr/>
        </p:nvSpPr>
        <p:spPr>
          <a:xfrm>
            <a:off x="1745280" y="3682080"/>
            <a:ext cx="4114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Staatliche Systeme und Behörden: z.B. Schule, Polizei, Armee ….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202" name="CustomShape 9"/>
          <p:cNvSpPr/>
          <p:nvPr/>
        </p:nvSpPr>
        <p:spPr>
          <a:xfrm>
            <a:off x="9099720" y="2886840"/>
            <a:ext cx="25401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Zivilgesellschaft: Vereine, Bürgerinitiativen, Nichtregierungs-organisationen (NGOs)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203" name="CustomShape 10"/>
          <p:cNvSpPr/>
          <p:nvPr/>
        </p:nvSpPr>
        <p:spPr>
          <a:xfrm>
            <a:off x="6975720" y="3405240"/>
            <a:ext cx="29235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Wirtschaft: Firmen/Konzerne, Gewerkschaften, (Wirtschafts-)Verbände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204" name="CustomShape 11"/>
          <p:cNvSpPr/>
          <p:nvPr/>
        </p:nvSpPr>
        <p:spPr>
          <a:xfrm>
            <a:off x="6975720" y="1963800"/>
            <a:ext cx="31104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Anstalten und Körperschaften öffenlichen Rechts: z.B. gesetzl.  Krankenkassen, öffentlich-rechtl. Rundfunk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205" name="CustomShape 12"/>
          <p:cNvSpPr/>
          <p:nvPr/>
        </p:nvSpPr>
        <p:spPr>
          <a:xfrm>
            <a:off x="6975720" y="4755600"/>
            <a:ext cx="42426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323232"/>
                </a:solidFill>
                <a:latin typeface="Calibri"/>
              </a:rPr>
              <a:t>Private Bereiche: z.B. Familie, Peergroups, informelle Gruppen</a:t>
            </a:r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2304000" y="1080000"/>
            <a:ext cx="8639280" cy="75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b="1" strike="noStrike" spc="35">
                <a:solidFill>
                  <a:srgbClr val="006E8C"/>
                </a:solidFill>
                <a:latin typeface="Calibri Bold"/>
              </a:rPr>
              <a:t>Was bedeutet (politische) Partizipation?</a:t>
            </a:r>
            <a:endParaRPr lang="de-DE" sz="26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2304000" y="1980000"/>
            <a:ext cx="8639280" cy="3599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04000" lvl="2" indent="-150840">
              <a:lnSpc>
                <a:spcPct val="110000"/>
              </a:lnSpc>
              <a:spcBef>
                <a:spcPts val="420"/>
              </a:spcBef>
              <a:buClr>
                <a:srgbClr val="006E8C"/>
              </a:buClr>
              <a:buSzPct val="80000"/>
              <a:buFont typeface="Wingdings" charset="2"/>
              <a:buChar char=""/>
            </a:pPr>
            <a:r>
              <a:rPr lang="de-DE" sz="2000" b="1" strike="noStrike" spc="-1" dirty="0">
                <a:solidFill>
                  <a:srgbClr val="006E8C"/>
                </a:solidFill>
                <a:latin typeface="Calibri"/>
              </a:rPr>
              <a:t>Beteiligung</a:t>
            </a:r>
            <a:endParaRPr lang="de-DE" sz="2000" b="0" strike="noStrike" spc="-1" dirty="0">
              <a:solidFill>
                <a:srgbClr val="323232"/>
              </a:solidFill>
              <a:latin typeface="Calibri"/>
            </a:endParaRPr>
          </a:p>
          <a:p>
            <a:pPr marL="504000" lvl="2" indent="-150840">
              <a:lnSpc>
                <a:spcPct val="110000"/>
              </a:lnSpc>
              <a:spcBef>
                <a:spcPts val="420"/>
              </a:spcBef>
              <a:buClr>
                <a:srgbClr val="006E8C"/>
              </a:buClr>
              <a:buSzPct val="80000"/>
              <a:buFont typeface="Wingdings" charset="2"/>
              <a:buChar char=""/>
            </a:pPr>
            <a:r>
              <a:rPr lang="de-DE" sz="2000" b="1" strike="noStrike" spc="-1" dirty="0">
                <a:solidFill>
                  <a:srgbClr val="006E8C"/>
                </a:solidFill>
                <a:latin typeface="Calibri"/>
              </a:rPr>
              <a:t>Teilnahme/Teilhabe</a:t>
            </a:r>
            <a:endParaRPr lang="de-DE" sz="2000" b="0" strike="noStrike" spc="-1" dirty="0">
              <a:solidFill>
                <a:srgbClr val="323232"/>
              </a:solidFill>
              <a:latin typeface="Calibri"/>
            </a:endParaRPr>
          </a:p>
          <a:p>
            <a:pPr marL="810000">
              <a:lnSpc>
                <a:spcPct val="110000"/>
              </a:lnSpc>
              <a:spcBef>
                <a:spcPts val="420"/>
              </a:spcBef>
            </a:pPr>
            <a:r>
              <a:rPr lang="de-DE" sz="1800" b="1" strike="noStrike" spc="-1" dirty="0">
                <a:solidFill>
                  <a:srgbClr val="006E8C"/>
                </a:solidFill>
                <a:latin typeface="Calibri"/>
              </a:rPr>
              <a:t>(an politischen Willensbildungs- und Entscheidungsprozessen)</a:t>
            </a:r>
            <a:endParaRPr lang="de-DE" sz="1800" b="0" strike="noStrike" spc="-1" dirty="0">
              <a:solidFill>
                <a:srgbClr val="323232"/>
              </a:solidFill>
              <a:latin typeface="Calibri"/>
            </a:endParaRPr>
          </a:p>
          <a:p>
            <a:pPr marL="810000" lvl="1">
              <a:lnSpc>
                <a:spcPct val="110000"/>
              </a:lnSpc>
              <a:spcBef>
                <a:spcPts val="420"/>
              </a:spcBef>
            </a:pPr>
            <a:r>
              <a:rPr lang="de-DE" sz="2000" b="1" strike="noStrike" spc="-1" dirty="0">
                <a:solidFill>
                  <a:srgbClr val="006E8C"/>
                </a:solidFill>
                <a:latin typeface="Calibri"/>
              </a:rPr>
              <a:t>beispielsweise durch Teilnahme an Wahlen, Gespräche mit politisch Verantwortlichen, Mitgliedschaft und Mitarbeit in Vereinen, Bürgerinitiativen, Parteien oder Gewerkschaften, </a:t>
            </a:r>
            <a:r>
              <a:rPr lang="de-DE" sz="2000" b="1" strike="noStrike" spc="-1" dirty="0" smtClean="0">
                <a:solidFill>
                  <a:srgbClr val="006E8C"/>
                </a:solidFill>
                <a:latin typeface="Calibri"/>
              </a:rPr>
              <a:t>Teilnahme </a:t>
            </a:r>
            <a:r>
              <a:rPr lang="de-DE" sz="2000" b="1" strike="noStrike" spc="-1" dirty="0">
                <a:solidFill>
                  <a:srgbClr val="006E8C"/>
                </a:solidFill>
                <a:latin typeface="Calibri"/>
              </a:rPr>
              <a:t>an Demonstrationen und anderen (sozialen oder politischen) Aktionen, Gespräche im sozialen Umfeld, Mitwirkung an verschiedensten </a:t>
            </a:r>
            <a:r>
              <a:rPr lang="de-DE" sz="2000" b="1" strike="noStrike" spc="-1" dirty="0" smtClean="0">
                <a:solidFill>
                  <a:srgbClr val="006E8C"/>
                </a:solidFill>
                <a:latin typeface="Calibri"/>
              </a:rPr>
              <a:t>Entscheidungsprozessen auf lokaler, nationaler oder internationaler Ebene.</a:t>
            </a:r>
            <a:endParaRPr lang="de-DE" sz="2000" b="0" strike="noStrike" spc="-1" dirty="0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2304000" y="1639800"/>
            <a:ext cx="8639280" cy="18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36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800" b="1" strike="noStrike" spc="35">
                <a:solidFill>
                  <a:srgbClr val="006E8C"/>
                </a:solidFill>
                <a:latin typeface="Calibri Bold"/>
              </a:rPr>
              <a:t>Was bedeutet Beteiligung?</a:t>
            </a:r>
            <a:endParaRPr lang="de-DE" sz="48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2304000" y="3621240"/>
            <a:ext cx="8639280" cy="1455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228600" algn="ctr">
              <a:lnSpc>
                <a:spcPct val="110000"/>
              </a:lnSpc>
              <a:spcBef>
                <a:spcPts val="799"/>
              </a:spcBef>
            </a:pPr>
            <a:r>
              <a:rPr lang="de-DE" sz="2200" b="0" strike="noStrike" spc="-1" dirty="0">
                <a:solidFill>
                  <a:srgbClr val="006E8C"/>
                </a:solidFill>
                <a:latin typeface="Calibri"/>
              </a:rPr>
              <a:t>Beteiligungsstufen und eigene Erfahrungen</a:t>
            </a:r>
            <a:endParaRPr lang="de-DE" sz="2200" b="0" strike="noStrike" spc="-1" dirty="0">
              <a:solidFill>
                <a:srgbClr val="006E8C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2304000" y="901800"/>
            <a:ext cx="8639280" cy="75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1" strike="noStrike" spc="35">
                <a:solidFill>
                  <a:srgbClr val="006E8C"/>
                </a:solidFill>
                <a:latin typeface="Calibri Bold"/>
              </a:rPr>
              <a:t>Stufen der Beteiligung</a:t>
            </a:r>
            <a:endParaRPr lang="de-DE" sz="3200" b="0" strike="noStrike" spc="-1">
              <a:solidFill>
                <a:srgbClr val="323232"/>
              </a:solidFill>
              <a:latin typeface="Calibri"/>
            </a:endParaRPr>
          </a:p>
        </p:txBody>
      </p:sp>
      <p:pic>
        <p:nvPicPr>
          <p:cNvPr id="214" name="Inhaltsplatzhalter 6"/>
          <p:cNvPicPr/>
          <p:nvPr/>
        </p:nvPicPr>
        <p:blipFill>
          <a:blip r:embed="rId2"/>
          <a:stretch/>
        </p:blipFill>
        <p:spPr>
          <a:xfrm>
            <a:off x="6528960" y="1918800"/>
            <a:ext cx="3683880" cy="3599640"/>
          </a:xfrm>
          <a:prstGeom prst="rect">
            <a:avLst/>
          </a:prstGeom>
          <a:ln>
            <a:noFill/>
          </a:ln>
        </p:spPr>
      </p:pic>
      <p:sp>
        <p:nvSpPr>
          <p:cNvPr id="215" name="CustomShape 2"/>
          <p:cNvSpPr/>
          <p:nvPr/>
        </p:nvSpPr>
        <p:spPr>
          <a:xfrm>
            <a:off x="2438280" y="1818720"/>
            <a:ext cx="3433680" cy="914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E8C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latin typeface="Calibri"/>
              </a:rPr>
              <a:t>Beteiligung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2434680" y="3048120"/>
            <a:ext cx="3437640" cy="1005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E8C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latin typeface="Calibri"/>
              </a:rPr>
              <a:t>Vorstufen der Beteiligung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2438280" y="4513680"/>
            <a:ext cx="3433680" cy="1004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E8C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latin typeface="Calibri"/>
              </a:rPr>
              <a:t>Nicht-Beteiligung</a:t>
            </a:r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2304000" y="1080000"/>
            <a:ext cx="8639280" cy="75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b="1" strike="noStrike" spc="35" dirty="0">
                <a:solidFill>
                  <a:srgbClr val="006E8C"/>
                </a:solidFill>
                <a:latin typeface="Calibri Bold"/>
              </a:rPr>
              <a:t>Selbstwirksamkeit und Partizipation </a:t>
            </a:r>
            <a:endParaRPr lang="de-DE" sz="2600" b="0" strike="noStrike" spc="-1" dirty="0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2304000" y="1980000"/>
            <a:ext cx="8639280" cy="3599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228600">
              <a:lnSpc>
                <a:spcPct val="110000"/>
              </a:lnSpc>
              <a:spcBef>
                <a:spcPts val="799"/>
              </a:spcBef>
            </a:pPr>
            <a:r>
              <a:rPr lang="de-DE" sz="1600" b="1" strike="noStrike" spc="-1" dirty="0">
                <a:solidFill>
                  <a:srgbClr val="006E8C"/>
                </a:solidFill>
                <a:latin typeface="Calibri"/>
              </a:rPr>
              <a:t>Wodurch wird Selbstwirksamkeit erlebt?</a:t>
            </a:r>
            <a:endParaRPr lang="de-DE" sz="1600" b="0" strike="noStrike" spc="-1" dirty="0">
              <a:solidFill>
                <a:srgbClr val="323232"/>
              </a:solidFill>
              <a:latin typeface="Calibri"/>
            </a:endParaRP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"/>
            </a:pPr>
            <a:r>
              <a:rPr lang="de-DE" sz="1600" b="0" strike="noStrike" spc="-1" dirty="0">
                <a:solidFill>
                  <a:srgbClr val="006E8C"/>
                </a:solidFill>
                <a:latin typeface="Calibri"/>
              </a:rPr>
              <a:t>Demokratisierung der Gesellschaft</a:t>
            </a:r>
            <a:endParaRPr lang="de-DE" sz="1600" b="0" strike="noStrike" spc="-1" dirty="0">
              <a:solidFill>
                <a:srgbClr val="323232"/>
              </a:solidFill>
              <a:latin typeface="Calibri"/>
            </a:endParaRP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"/>
            </a:pPr>
            <a:r>
              <a:rPr lang="de-DE" sz="1600" b="0" strike="noStrike" spc="-1" dirty="0">
                <a:solidFill>
                  <a:srgbClr val="006E8C"/>
                </a:solidFill>
                <a:latin typeface="Calibri"/>
              </a:rPr>
              <a:t>demokratisches Handeln im Alltag 	</a:t>
            </a:r>
            <a:r>
              <a:rPr lang="de-DE" sz="1600" b="1" strike="noStrike" spc="-1" dirty="0">
                <a:solidFill>
                  <a:srgbClr val="006E8C"/>
                </a:solidFill>
                <a:latin typeface="Wingdings"/>
              </a:rPr>
              <a:t></a:t>
            </a:r>
            <a:r>
              <a:rPr lang="de-DE" sz="1600" b="1" strike="noStrike" spc="-1" dirty="0">
                <a:solidFill>
                  <a:srgbClr val="006E8C"/>
                </a:solidFill>
                <a:latin typeface="Calibri"/>
              </a:rPr>
              <a:t> konkret durch:</a:t>
            </a:r>
            <a:endParaRPr lang="de-DE" sz="1600" b="0" strike="noStrike" spc="-1" dirty="0">
              <a:solidFill>
                <a:srgbClr val="323232"/>
              </a:solidFill>
              <a:latin typeface="Calibri"/>
            </a:endParaRP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"/>
            </a:pPr>
            <a:r>
              <a:rPr lang="de-DE" sz="1600" b="0" strike="noStrike" spc="-1" dirty="0">
                <a:solidFill>
                  <a:srgbClr val="006E8C"/>
                </a:solidFill>
                <a:latin typeface="Calibri"/>
              </a:rPr>
              <a:t>Mitbestimmung in der Familie, Kita, Schule, sozialen Einrichtungen etc. und letztlich der kommunalen politischen Prozesse</a:t>
            </a:r>
            <a:endParaRPr lang="de-DE" sz="1600" b="0" strike="noStrike" spc="-1" dirty="0">
              <a:solidFill>
                <a:srgbClr val="323232"/>
              </a:solidFill>
              <a:latin typeface="Calibri"/>
            </a:endParaRP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"/>
            </a:pPr>
            <a:r>
              <a:rPr lang="de-DE" sz="1600" b="0" strike="noStrike" spc="-1" dirty="0">
                <a:solidFill>
                  <a:srgbClr val="006E8C"/>
                </a:solidFill>
                <a:latin typeface="Calibri"/>
              </a:rPr>
              <a:t>Die tatsächliche Umsetzung der Entscheidungen der Kinder und Jugendlichen </a:t>
            </a:r>
            <a:endParaRPr lang="de-DE" sz="1600" b="0" strike="noStrike" spc="-1" dirty="0">
              <a:solidFill>
                <a:srgbClr val="323232"/>
              </a:solidFill>
              <a:latin typeface="Calibri"/>
            </a:endParaRP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"/>
            </a:pPr>
            <a:r>
              <a:rPr lang="de-DE" sz="1600" b="0" strike="noStrike" spc="-1" dirty="0">
                <a:solidFill>
                  <a:srgbClr val="006E8C"/>
                </a:solidFill>
                <a:latin typeface="Calibri"/>
              </a:rPr>
              <a:t>Vertrauen in die Fähigkeiten der jungen Menschen</a:t>
            </a:r>
            <a:endParaRPr lang="de-DE" sz="1600" b="0" strike="noStrike" spc="-1" dirty="0">
              <a:solidFill>
                <a:srgbClr val="323232"/>
              </a:solidFill>
              <a:latin typeface="Calibri"/>
            </a:endParaRP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"/>
            </a:pPr>
            <a:r>
              <a:rPr lang="de-DE" sz="1600" b="0" strike="noStrike" spc="-1" dirty="0">
                <a:solidFill>
                  <a:srgbClr val="006E8C"/>
                </a:solidFill>
                <a:latin typeface="Calibri"/>
              </a:rPr>
              <a:t>Tatsächliche Machtabgabe </a:t>
            </a:r>
            <a:endParaRPr lang="de-DE" sz="1600" b="0" strike="noStrike" spc="-1" dirty="0">
              <a:solidFill>
                <a:srgbClr val="323232"/>
              </a:solidFill>
              <a:latin typeface="Calibri"/>
            </a:endParaRPr>
          </a:p>
          <a:p>
            <a:pPr marL="352800" lvl="1" indent="-172440">
              <a:lnSpc>
                <a:spcPct val="110000"/>
              </a:lnSpc>
              <a:spcBef>
                <a:spcPts val="519"/>
              </a:spcBef>
              <a:buClr>
                <a:srgbClr val="006E8C"/>
              </a:buClr>
              <a:buSzPct val="80000"/>
              <a:buFont typeface="Wingdings" charset="2"/>
              <a:buChar char=""/>
            </a:pPr>
            <a:r>
              <a:rPr lang="de-DE" sz="1400" b="0" strike="noStrike" spc="-1" dirty="0">
                <a:solidFill>
                  <a:srgbClr val="006E8C"/>
                </a:solidFill>
                <a:latin typeface="Calibri"/>
              </a:rPr>
              <a:t>Denn so wird Menschen die Voraussetzung gegeben, ihr eigenes Leben zu gestalten, Verantwortung zu übernehmen und an der Gestaltung der Gesellschaft aktiv mitwirken zu </a:t>
            </a:r>
            <a:r>
              <a:rPr lang="de-DE" sz="1400" b="0" strike="noStrike" spc="-1" dirty="0" smtClean="0">
                <a:solidFill>
                  <a:srgbClr val="006E8C"/>
                </a:solidFill>
                <a:latin typeface="Calibri"/>
              </a:rPr>
              <a:t>können</a:t>
            </a:r>
          </a:p>
          <a:p>
            <a:pPr>
              <a:lnSpc>
                <a:spcPct val="110000"/>
              </a:lnSpc>
              <a:spcBef>
                <a:spcPts val="519"/>
              </a:spcBef>
              <a:buClr>
                <a:srgbClr val="006E8C"/>
              </a:buClr>
              <a:buSzPct val="80000"/>
            </a:pPr>
            <a:r>
              <a:rPr lang="de-DE" sz="1600" b="1" spc="-1" dirty="0" smtClean="0">
                <a:solidFill>
                  <a:srgbClr val="006E8C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de-DE" sz="1600" b="1" spc="-1" dirty="0" smtClean="0">
                <a:solidFill>
                  <a:srgbClr val="006E8C"/>
                </a:solidFill>
                <a:latin typeface="Calibri"/>
              </a:rPr>
              <a:t>Selbstwirksamkeit wird erlebt, wenn die eigenen Handlungen konkret Wirkung zeigen.</a:t>
            </a:r>
            <a:endParaRPr lang="de-DE" sz="1600" b="1" strike="noStrike" spc="-1" dirty="0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2304000" y="1080000"/>
            <a:ext cx="8639280" cy="75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b="1" strike="noStrike" spc="35">
                <a:solidFill>
                  <a:srgbClr val="006E8C"/>
                </a:solidFill>
                <a:latin typeface="Calibri Bold"/>
              </a:rPr>
              <a:t>Machtabgabe und Perspektivwechsel</a:t>
            </a:r>
            <a:endParaRPr lang="de-DE" sz="260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2304000" y="1980000"/>
            <a:ext cx="8639280" cy="3599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"/>
            </a:pPr>
            <a:r>
              <a:rPr lang="de-DE" sz="1600" spc="-1" dirty="0" smtClean="0">
                <a:solidFill>
                  <a:srgbClr val="006E8C"/>
                </a:solidFill>
                <a:latin typeface="Calibri"/>
              </a:rPr>
              <a:t>Voraussetzung</a:t>
            </a:r>
            <a:r>
              <a:rPr lang="de-DE" sz="1600" strike="noStrike" spc="-1" dirty="0" smtClean="0">
                <a:solidFill>
                  <a:srgbClr val="006E8C"/>
                </a:solidFill>
                <a:latin typeface="Calibri"/>
              </a:rPr>
              <a:t> </a:t>
            </a:r>
            <a:r>
              <a:rPr lang="de-DE" sz="1600" strike="noStrike" spc="-1" dirty="0">
                <a:solidFill>
                  <a:srgbClr val="006E8C"/>
                </a:solidFill>
                <a:latin typeface="Calibri"/>
              </a:rPr>
              <a:t>von </a:t>
            </a:r>
            <a:r>
              <a:rPr lang="de-DE" sz="1600" strike="noStrike" spc="-1" dirty="0" smtClean="0">
                <a:solidFill>
                  <a:srgbClr val="006E8C"/>
                </a:solidFill>
                <a:latin typeface="Calibri"/>
              </a:rPr>
              <a:t>Partizipation von Kindern und Jugendlichen </a:t>
            </a:r>
            <a:r>
              <a:rPr lang="de-DE" sz="1600" b="0" strike="noStrike" spc="-1" dirty="0" smtClean="0">
                <a:solidFill>
                  <a:srgbClr val="006E8C"/>
                </a:solidFill>
                <a:latin typeface="Calibri"/>
              </a:rPr>
              <a:t>ist </a:t>
            </a:r>
            <a:r>
              <a:rPr lang="de-DE" sz="1600" b="0" strike="noStrike" spc="-1" dirty="0">
                <a:solidFill>
                  <a:srgbClr val="006E8C"/>
                </a:solidFill>
                <a:latin typeface="Calibri"/>
              </a:rPr>
              <a:t>die Abgabe von Macht</a:t>
            </a:r>
          </a:p>
          <a:p>
            <a:pPr marL="352800" lvl="1" indent="-172440">
              <a:lnSpc>
                <a:spcPct val="110000"/>
              </a:lnSpc>
              <a:spcBef>
                <a:spcPts val="519"/>
              </a:spcBef>
              <a:buClr>
                <a:srgbClr val="006E8C"/>
              </a:buClr>
              <a:buSzPct val="80000"/>
              <a:buFont typeface="Wingdings" charset="2"/>
              <a:buChar char=""/>
            </a:pPr>
            <a:r>
              <a:rPr lang="de-DE" sz="1400" b="0" strike="noStrike" spc="-1" dirty="0" smtClean="0">
                <a:solidFill>
                  <a:srgbClr val="006E8C"/>
                </a:solidFill>
                <a:latin typeface="Calibri"/>
              </a:rPr>
              <a:t>Zusammenführung </a:t>
            </a:r>
            <a:r>
              <a:rPr lang="de-DE" sz="1400" b="0" strike="noStrike" spc="-1" dirty="0">
                <a:solidFill>
                  <a:srgbClr val="006E8C"/>
                </a:solidFill>
                <a:latin typeface="Calibri"/>
              </a:rPr>
              <a:t>unterschiedlicher Interessen und Perspektiven</a:t>
            </a:r>
          </a:p>
          <a:p>
            <a:pPr marL="352800" lvl="1" indent="-172440">
              <a:lnSpc>
                <a:spcPct val="110000"/>
              </a:lnSpc>
              <a:spcBef>
                <a:spcPts val="519"/>
              </a:spcBef>
              <a:buClr>
                <a:srgbClr val="006E8C"/>
              </a:buClr>
              <a:buSzPct val="80000"/>
              <a:buFont typeface="Wingdings" charset="2"/>
              <a:buChar char=""/>
            </a:pPr>
            <a:r>
              <a:rPr lang="de-DE" sz="1400" b="0" strike="noStrike" spc="-1" dirty="0" smtClean="0">
                <a:solidFill>
                  <a:srgbClr val="006E8C"/>
                </a:solidFill>
                <a:latin typeface="Calibri"/>
              </a:rPr>
              <a:t>Kontrollverlust</a:t>
            </a:r>
            <a:r>
              <a:rPr lang="de-DE" sz="1400" b="0" strike="noStrike" spc="-1" dirty="0">
                <a:solidFill>
                  <a:srgbClr val="006E8C"/>
                </a:solidFill>
                <a:latin typeface="Calibri"/>
              </a:rPr>
              <a:t>, </a:t>
            </a:r>
            <a:r>
              <a:rPr lang="de-DE" sz="1400" b="0" strike="noStrike" spc="-1" dirty="0" smtClean="0">
                <a:solidFill>
                  <a:srgbClr val="006E8C"/>
                </a:solidFill>
                <a:latin typeface="Calibri"/>
              </a:rPr>
              <a:t>Loslassen (bei Sozialarbeitenden, Lehrern, Erziehern, gesellschaftlich und politisch Verantwortlichen </a:t>
            </a:r>
            <a:endParaRPr lang="de-DE" sz="1400" b="0" strike="noStrike" spc="-1" dirty="0">
              <a:solidFill>
                <a:srgbClr val="006E8C"/>
              </a:solidFill>
              <a:latin typeface="Calibri"/>
            </a:endParaRPr>
          </a:p>
          <a:p>
            <a:pPr marL="352800" lvl="1" indent="-172440">
              <a:lnSpc>
                <a:spcPct val="110000"/>
              </a:lnSpc>
              <a:spcBef>
                <a:spcPts val="519"/>
              </a:spcBef>
              <a:buClr>
                <a:srgbClr val="006E8C"/>
              </a:buClr>
              <a:buSzPct val="80000"/>
              <a:buFont typeface="Wingdings" charset="2"/>
              <a:buChar char=""/>
            </a:pPr>
            <a:r>
              <a:rPr lang="de-DE" sz="1400" b="0" strike="noStrike" spc="-1" dirty="0">
                <a:solidFill>
                  <a:srgbClr val="006E8C"/>
                </a:solidFill>
                <a:latin typeface="Calibri"/>
              </a:rPr>
              <a:t>In Kauf nehmen, dass es anders wird, als wir uns das vorgestellt hatten </a:t>
            </a: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6E8C"/>
                </a:solidFill>
                <a:latin typeface="Calibri"/>
              </a:rPr>
              <a:t>Allerdings bedeutet Machtabgabe nicht, eine Übertragung aller Entscheidungsbefugnisse an die Kinder und Jugendlichen </a:t>
            </a:r>
          </a:p>
          <a:p>
            <a:pPr marL="352800" lvl="1" indent="-172440">
              <a:lnSpc>
                <a:spcPct val="110000"/>
              </a:lnSpc>
              <a:spcBef>
                <a:spcPts val="519"/>
              </a:spcBef>
              <a:buClr>
                <a:srgbClr val="006E8C"/>
              </a:buClr>
              <a:buSzPct val="80000"/>
              <a:buFont typeface="Wingdings" charset="2"/>
              <a:buChar char=""/>
            </a:pPr>
            <a:r>
              <a:rPr lang="de-DE" sz="1400" b="0" strike="noStrike" spc="-1" dirty="0">
                <a:solidFill>
                  <a:srgbClr val="006E8C"/>
                </a:solidFill>
                <a:latin typeface="Calibri"/>
              </a:rPr>
              <a:t>Vielmehr bedeutet es eine Umverteilung der Macht, die Abgabe eines Teiles des Einflusses</a:t>
            </a:r>
          </a:p>
          <a:p>
            <a:pPr marL="352800" lvl="1" indent="-172440">
              <a:lnSpc>
                <a:spcPct val="110000"/>
              </a:lnSpc>
              <a:spcBef>
                <a:spcPts val="519"/>
              </a:spcBef>
              <a:buClr>
                <a:srgbClr val="006E8C"/>
              </a:buClr>
              <a:buSzPct val="80000"/>
              <a:buFont typeface="Wingdings" charset="2"/>
              <a:buChar char=""/>
            </a:pPr>
            <a:r>
              <a:rPr lang="de-DE" sz="1400" b="0" strike="noStrike" spc="-1" dirty="0">
                <a:solidFill>
                  <a:srgbClr val="006E8C"/>
                </a:solidFill>
                <a:latin typeface="Calibri"/>
              </a:rPr>
              <a:t>Die Perspektive wechseln</a:t>
            </a: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"/>
            </a:pPr>
            <a:r>
              <a:rPr lang="de-DE" sz="1600" b="0" strike="noStrike" spc="-1" dirty="0">
                <a:solidFill>
                  <a:srgbClr val="006E8C"/>
                </a:solidFill>
                <a:latin typeface="Calibri"/>
              </a:rPr>
              <a:t>Komplette Abgabe der Macht höchstens im Kontext von Selbstbestimmung</a:t>
            </a:r>
          </a:p>
          <a:p>
            <a:pPr marL="352800" lvl="1" indent="-172440">
              <a:lnSpc>
                <a:spcPct val="110000"/>
              </a:lnSpc>
              <a:spcBef>
                <a:spcPts val="519"/>
              </a:spcBef>
              <a:buClr>
                <a:srgbClr val="006E8C"/>
              </a:buClr>
              <a:buSzPct val="80000"/>
              <a:buFont typeface="Wingdings" charset="2"/>
              <a:buChar char=""/>
            </a:pPr>
            <a:r>
              <a:rPr lang="de-DE" sz="1400" b="0" strike="noStrike" spc="-1" dirty="0">
                <a:solidFill>
                  <a:srgbClr val="006E8C"/>
                </a:solidFill>
                <a:latin typeface="Calibri"/>
              </a:rPr>
              <a:t>Doch immer im Rahmen der geltenden Gesetze</a:t>
            </a:r>
          </a:p>
          <a:p>
            <a:pPr marL="180000" indent="-179640">
              <a:lnSpc>
                <a:spcPct val="110000"/>
              </a:lnSpc>
              <a:spcBef>
                <a:spcPts val="799"/>
              </a:spcBef>
              <a:buClr>
                <a:srgbClr val="006E8C"/>
              </a:buClr>
              <a:buSzPct val="80000"/>
              <a:buFont typeface="Wingdings" charset="2"/>
              <a:buChar char=""/>
            </a:pPr>
            <a:r>
              <a:rPr lang="de-DE" sz="1600" b="1" strike="noStrike" spc="-1" dirty="0">
                <a:solidFill>
                  <a:srgbClr val="006E8C"/>
                </a:solidFill>
                <a:latin typeface="Calibri"/>
              </a:rPr>
              <a:t>Partizipation bedeutet </a:t>
            </a:r>
            <a:r>
              <a:rPr lang="de-DE" sz="1600" b="1" strike="noStrike" spc="-1" dirty="0" smtClean="0">
                <a:solidFill>
                  <a:srgbClr val="006E8C"/>
                </a:solidFill>
                <a:latin typeface="Calibri"/>
              </a:rPr>
              <a:t>auch aushalten </a:t>
            </a:r>
            <a:r>
              <a:rPr lang="de-DE" sz="1600" b="1" strike="noStrike" spc="-1" dirty="0">
                <a:solidFill>
                  <a:srgbClr val="006E8C"/>
                </a:solidFill>
                <a:latin typeface="Calibri"/>
              </a:rPr>
              <a:t>können, dass es anders ist, als das eigene Ideal</a:t>
            </a:r>
            <a:endParaRPr lang="de-DE" sz="1600" b="0" strike="noStrike" spc="-1" dirty="0">
              <a:solidFill>
                <a:srgbClr val="006E8C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730440" y="1868040"/>
            <a:ext cx="4713480" cy="68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marL="228600">
              <a:lnSpc>
                <a:spcPct val="110000"/>
              </a:lnSpc>
              <a:spcBef>
                <a:spcPts val="799"/>
              </a:spcBef>
            </a:pPr>
            <a:r>
              <a:rPr lang="de-DE" sz="1750" b="0" i="1" strike="noStrike" cap="all" spc="-1">
                <a:solidFill>
                  <a:srgbClr val="323232"/>
                </a:solidFill>
                <a:latin typeface="Circe"/>
              </a:rPr>
              <a:t>Modul 1</a:t>
            </a:r>
            <a:endParaRPr lang="de-DE" sz="1750" b="0" strike="noStrike" spc="-1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730440" y="2696400"/>
            <a:ext cx="4713480" cy="278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3000"/>
              </a:lnSpc>
            </a:pPr>
            <a:r>
              <a:rPr lang="de-DE" sz="4000" b="1" strike="noStrike" cap="all" spc="26" dirty="0" smtClean="0">
                <a:solidFill>
                  <a:srgbClr val="006E8C"/>
                </a:solidFill>
                <a:latin typeface="Calibri Bold"/>
              </a:rPr>
              <a:t>Beispielfolie: „Mittagspause</a:t>
            </a:r>
            <a:r>
              <a:rPr dirty="0"/>
              <a:t/>
            </a:r>
            <a:br>
              <a:rPr dirty="0"/>
            </a:br>
            <a:r>
              <a:rPr lang="de-DE" sz="4000" b="1" strike="noStrike" cap="all" spc="26" dirty="0">
                <a:solidFill>
                  <a:srgbClr val="006E8C"/>
                </a:solidFill>
                <a:latin typeface="Calibri Bold"/>
              </a:rPr>
              <a:t>12:30 – 14 </a:t>
            </a:r>
            <a:r>
              <a:rPr lang="de-DE" sz="4000" b="1" strike="noStrike" cap="all" spc="26" dirty="0" smtClean="0">
                <a:solidFill>
                  <a:srgbClr val="006E8C"/>
                </a:solidFill>
                <a:latin typeface="Calibri Bold"/>
              </a:rPr>
              <a:t>Uhr“</a:t>
            </a:r>
            <a:endParaRPr lang="de-DE" sz="4000" b="0" strike="noStrike" spc="-1" dirty="0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220" name="TextShape 3"/>
          <p:cNvSpPr txBox="1"/>
          <p:nvPr/>
        </p:nvSpPr>
        <p:spPr>
          <a:xfrm>
            <a:off x="810000" y="745920"/>
            <a:ext cx="3231720" cy="12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de-DE" sz="2800" b="0" strike="noStrike" spc="-1">
              <a:solidFill>
                <a:srgbClr val="323232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Blickpunkt</Template>
  <TotalTime>0</TotalTime>
  <Words>485</Words>
  <Application>Microsoft Office PowerPoint</Application>
  <PresentationFormat>Breitbild</PresentationFormat>
  <Paragraphs>64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Bold</vt:lpstr>
      <vt:lpstr>Circe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Christian Eberwien</dc:creator>
  <dc:description/>
  <cp:lastModifiedBy>Niko</cp:lastModifiedBy>
  <cp:revision>118</cp:revision>
  <dcterms:created xsi:type="dcterms:W3CDTF">2021-10-19T15:49:53Z</dcterms:created>
  <dcterms:modified xsi:type="dcterms:W3CDTF">2024-05-31T09:55:37Z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2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